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69" r:id="rId5"/>
    <p:sldId id="264" r:id="rId6"/>
    <p:sldId id="260" r:id="rId7"/>
    <p:sldId id="262" r:id="rId8"/>
  </p:sldIdLst>
  <p:sldSz cx="9144000" cy="6858000" type="screen4x3"/>
  <p:notesSz cx="6797675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0034" cy="533400"/>
          </a:xfrm>
        </p:spPr>
        <p:txBody>
          <a:bodyPr>
            <a:normAutofit/>
          </a:bodyPr>
          <a:lstStyle/>
          <a:p>
            <a:r>
              <a:rPr lang="bg-BG" sz="2000" b="1" dirty="0" smtClean="0"/>
              <a:t>Ценоразпис 201</a:t>
            </a:r>
            <a:r>
              <a:rPr lang="en-US" sz="2000" b="1" dirty="0" smtClean="0"/>
              <a:t>8</a:t>
            </a:r>
            <a:r>
              <a:rPr lang="bg-BG" sz="2000" b="1" dirty="0" smtClean="0"/>
              <a:t>/201</a:t>
            </a:r>
            <a:r>
              <a:rPr lang="en-US" sz="2000" b="1" dirty="0" smtClean="0"/>
              <a:t>9</a:t>
            </a:r>
            <a:r>
              <a:rPr lang="bg-BG" sz="2000" b="1" dirty="0" smtClean="0"/>
              <a:t> година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10200"/>
          </a:xfrm>
        </p:spPr>
        <p:txBody>
          <a:bodyPr numCol="2">
            <a:normAutofit/>
          </a:bodyPr>
          <a:lstStyle/>
          <a:p>
            <a:pPr marL="68580" indent="0">
              <a:buNone/>
            </a:pPr>
            <a:endParaRPr lang="bg-BG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001980"/>
              </p:ext>
            </p:extLst>
          </p:nvPr>
        </p:nvGraphicFramePr>
        <p:xfrm>
          <a:off x="609600" y="990599"/>
          <a:ext cx="7924801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945"/>
                <a:gridCol w="1923494"/>
                <a:gridCol w="1703362"/>
              </a:tblGrid>
              <a:tr h="549493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Консултации</a:t>
                      </a:r>
                      <a:r>
                        <a:rPr lang="bg-BG" sz="1600" baseline="0" dirty="0" smtClean="0"/>
                        <a:t> със специалисти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Първична консултация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Вторична</a:t>
                      </a:r>
                      <a:r>
                        <a:rPr lang="bg-BG" sz="1600" baseline="0" dirty="0" smtClean="0"/>
                        <a:t> консултация</a:t>
                      </a:r>
                      <a:endParaRPr lang="en-US" sz="1600" dirty="0"/>
                    </a:p>
                  </a:txBody>
                  <a:tcPr/>
                </a:tc>
              </a:tr>
              <a:tr h="477191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Логопед</a:t>
                      </a:r>
                    </a:p>
                    <a:p>
                      <a:r>
                        <a:rPr lang="bg-BG" sz="1100" b="0" baseline="0" dirty="0" smtClean="0"/>
                        <a:t>диагностика на комуникативни нарушения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3</a:t>
                      </a:r>
                      <a:r>
                        <a:rPr lang="en-US" sz="1600" dirty="0" smtClean="0"/>
                        <a:t>5</a:t>
                      </a:r>
                      <a:r>
                        <a:rPr lang="bg-BG" sz="1600" dirty="0" smtClean="0"/>
                        <a:t>.00лв.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</a:t>
                      </a:r>
                      <a:r>
                        <a:rPr lang="en-US" sz="1600" dirty="0" smtClean="0"/>
                        <a:t>5</a:t>
                      </a:r>
                      <a:r>
                        <a:rPr lang="bg-BG" sz="1600" dirty="0" smtClean="0"/>
                        <a:t>.00лв.</a:t>
                      </a:r>
                      <a:endParaRPr lang="en-US" sz="1600" dirty="0"/>
                    </a:p>
                  </a:txBody>
                  <a:tcPr/>
                </a:tc>
              </a:tr>
              <a:tr h="636255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Психолог</a:t>
                      </a:r>
                    </a:p>
                    <a:p>
                      <a:r>
                        <a:rPr lang="bg-BG" sz="1100" b="0" dirty="0" smtClean="0"/>
                        <a:t>диагностика</a:t>
                      </a:r>
                      <a:r>
                        <a:rPr lang="bg-BG" sz="1100" b="0" baseline="0" dirty="0" smtClean="0"/>
                        <a:t> на емоционално-поведенчески разстройства, оценка когнитивно развитие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3</a:t>
                      </a:r>
                      <a:r>
                        <a:rPr lang="en-US" sz="1600" dirty="0" smtClean="0"/>
                        <a:t>8</a:t>
                      </a:r>
                      <a:r>
                        <a:rPr lang="bg-BG" sz="1600" dirty="0" smtClean="0"/>
                        <a:t>.00лв.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</a:t>
                      </a:r>
                      <a:r>
                        <a:rPr lang="en-US" sz="1600" dirty="0" smtClean="0"/>
                        <a:t>8</a:t>
                      </a:r>
                      <a:r>
                        <a:rPr lang="bg-BG" sz="1600" dirty="0" smtClean="0"/>
                        <a:t>.00лв.</a:t>
                      </a:r>
                      <a:endParaRPr lang="en-US" sz="1600" dirty="0"/>
                    </a:p>
                  </a:txBody>
                  <a:tcPr/>
                </a:tc>
              </a:tr>
              <a:tr h="1185747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Специален</a:t>
                      </a:r>
                      <a:r>
                        <a:rPr lang="bg-BG" sz="1600" b="1" baseline="0" dirty="0" smtClean="0"/>
                        <a:t> педагог</a:t>
                      </a:r>
                    </a:p>
                    <a:p>
                      <a:r>
                        <a:rPr lang="bg-BG" sz="1100" b="0" baseline="0" dirty="0" smtClean="0"/>
                        <a:t>диагностика на смущения в развитието на познавателните процеси, обучителни трудности, сензорни дисфункции</a:t>
                      </a:r>
                    </a:p>
                    <a:p>
                      <a:r>
                        <a:rPr lang="bg-BG" sz="1600" b="1" baseline="0" dirty="0" smtClean="0"/>
                        <a:t>Кинезитерапевт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оценка на двигателното развитие – норма и патология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32</a:t>
                      </a:r>
                      <a:r>
                        <a:rPr lang="bg-BG" sz="1600" dirty="0" smtClean="0"/>
                        <a:t>.00лв.</a:t>
                      </a:r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r>
                        <a:rPr lang="en-US" sz="1600" dirty="0" smtClean="0"/>
                        <a:t>30</a:t>
                      </a:r>
                      <a:r>
                        <a:rPr lang="bg-BG" sz="1600" dirty="0" smtClean="0"/>
                        <a:t>.00лв.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</a:t>
                      </a:r>
                      <a:r>
                        <a:rPr lang="bg-BG" sz="1600" dirty="0" smtClean="0"/>
                        <a:t>.00лв.</a:t>
                      </a:r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r>
                        <a:rPr lang="en-US" sz="1600" dirty="0" smtClean="0"/>
                        <a:t>20</a:t>
                      </a:r>
                      <a:r>
                        <a:rPr lang="bg-BG" sz="1600" dirty="0" smtClean="0"/>
                        <a:t>.00лв.</a:t>
                      </a:r>
                      <a:endParaRPr lang="en-US" sz="1600" dirty="0"/>
                    </a:p>
                  </a:txBody>
                  <a:tcPr/>
                </a:tc>
              </a:tr>
              <a:tr h="636255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Комплексна оценка на НПР /0мес-3г/</a:t>
                      </a:r>
                    </a:p>
                    <a:p>
                      <a:r>
                        <a:rPr lang="bg-BG" sz="1100" dirty="0" smtClean="0"/>
                        <a:t>оценка на невро-психологичното</a:t>
                      </a:r>
                      <a:r>
                        <a:rPr lang="bg-BG" sz="1100" baseline="0" dirty="0" smtClean="0"/>
                        <a:t> развитие на кърмачета и деца в ранна детска възраст</a:t>
                      </a:r>
                      <a:endParaRPr lang="bg-BG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</a:t>
                      </a:r>
                      <a:r>
                        <a:rPr lang="bg-BG" sz="1600" dirty="0" smtClean="0"/>
                        <a:t>.00лв.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r>
                        <a:rPr lang="bg-BG" sz="1600" dirty="0" smtClean="0"/>
                        <a:t>.00лв.</a:t>
                      </a:r>
                      <a:endParaRPr lang="en-US" sz="1600" dirty="0"/>
                    </a:p>
                  </a:txBody>
                  <a:tcPr/>
                </a:tc>
              </a:tr>
              <a:tr h="1696660">
                <a:tc>
                  <a:txBody>
                    <a:bodyPr/>
                    <a:lstStyle/>
                    <a:p>
                      <a:r>
                        <a:rPr lang="bg-BG" sz="1600" b="1" dirty="0" smtClean="0"/>
                        <a:t>Екипна консултация </a:t>
                      </a:r>
                    </a:p>
                    <a:p>
                      <a:r>
                        <a:rPr lang="bg-BG" sz="1100" dirty="0" smtClean="0"/>
                        <a:t>оценка</a:t>
                      </a:r>
                      <a:r>
                        <a:rPr lang="bg-BG" sz="1100" baseline="0" dirty="0" smtClean="0"/>
                        <a:t> равнището на езико-говорно, когнитивно и емоционално-социално развитие на детето в екип от няколко специалиста</a:t>
                      </a:r>
                      <a:r>
                        <a:rPr lang="en-US" sz="1100" baseline="0" dirty="0" smtClean="0"/>
                        <a:t> /</a:t>
                      </a:r>
                      <a:r>
                        <a:rPr lang="bg-BG" sz="1100" baseline="0" dirty="0" smtClean="0"/>
                        <a:t>логопед/специален педагог, психолог/</a:t>
                      </a:r>
                      <a:endParaRPr lang="en-US" sz="11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kumimoji="0" lang="bg-B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онсултация с хипнотерапевт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оценка на възможността за положително повлияване на терапията чрез хипноза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70.00лв.</a:t>
                      </a:r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endParaRPr lang="bg-BG" sz="1600" dirty="0"/>
                    </a:p>
                    <a:p>
                      <a:r>
                        <a:rPr lang="bg-BG" sz="1600" dirty="0" smtClean="0"/>
                        <a:t>40.00лв.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50.00лв.</a:t>
                      </a:r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r>
                        <a:rPr lang="bg-BG" sz="1600" dirty="0" smtClean="0"/>
                        <a:t>30.00лв.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55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06234" cy="38100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Ценоразпис 201</a:t>
            </a:r>
            <a:r>
              <a:rPr lang="en-US" sz="2000" b="1" dirty="0" smtClean="0"/>
              <a:t>8</a:t>
            </a:r>
            <a:r>
              <a:rPr lang="bg-BG" sz="2000" b="1" dirty="0" smtClean="0"/>
              <a:t>/201</a:t>
            </a:r>
            <a:r>
              <a:rPr lang="en-US" sz="2000" b="1" dirty="0" smtClean="0"/>
              <a:t>9</a:t>
            </a:r>
            <a:r>
              <a:rPr lang="bg-BG" sz="2000" b="1" dirty="0" smtClean="0"/>
              <a:t> година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10200"/>
          </a:xfrm>
        </p:spPr>
        <p:txBody>
          <a:bodyPr numCol="2">
            <a:normAutofit/>
          </a:bodyPr>
          <a:lstStyle/>
          <a:p>
            <a:pPr marL="68580" indent="0">
              <a:buNone/>
            </a:pPr>
            <a:endParaRPr lang="bg-BG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723089"/>
              </p:ext>
            </p:extLst>
          </p:nvPr>
        </p:nvGraphicFramePr>
        <p:xfrm>
          <a:off x="76200" y="685801"/>
          <a:ext cx="8991600" cy="611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0738"/>
                <a:gridCol w="2085859"/>
                <a:gridCol w="2245003"/>
              </a:tblGrid>
              <a:tr h="560278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Консултации</a:t>
                      </a:r>
                      <a:r>
                        <a:rPr lang="bg-BG" sz="1600" baseline="0" dirty="0" smtClean="0"/>
                        <a:t> със специалисти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Първична консултация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Вторична</a:t>
                      </a:r>
                      <a:r>
                        <a:rPr lang="bg-BG" sz="1600" baseline="0" dirty="0" smtClean="0"/>
                        <a:t> консултация</a:t>
                      </a:r>
                      <a:endParaRPr lang="en-US" sz="1600" dirty="0"/>
                    </a:p>
                  </a:txBody>
                  <a:tcPr/>
                </a:tc>
              </a:tr>
              <a:tr h="507963">
                <a:tc>
                  <a:txBody>
                    <a:bodyPr/>
                    <a:lstStyle/>
                    <a:p>
                      <a:r>
                        <a:rPr lang="bg-BG" sz="1600" b="1" dirty="0" err="1" smtClean="0"/>
                        <a:t>Невропсихолог</a:t>
                      </a:r>
                      <a:r>
                        <a:rPr lang="bg-BG" sz="1600" b="1" dirty="0" smtClean="0"/>
                        <a:t>/Невролог/Психиатър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65.00лв.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45.00лв.</a:t>
                      </a:r>
                      <a:endParaRPr lang="en-US" sz="1600" dirty="0"/>
                    </a:p>
                  </a:txBody>
                  <a:tcPr/>
                </a:tc>
              </a:tr>
              <a:tr h="5027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Хомеопат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Бахов</a:t>
                      </a:r>
                      <a:r>
                        <a:rPr kumimoji="0" lang="bg-B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терапевт – консултация + изготвяне на индивидуална комбинация от есенции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Бахови</a:t>
                      </a:r>
                      <a:r>
                        <a:rPr kumimoji="0" lang="bg-B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есенции – </a:t>
                      </a: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30ml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Тест на Векслер /6+г/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оценка на вербален и невербален интелект,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рамките на до 2 срещи с продължителност 30-60мин + изготвяне на заключително становище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100" b="1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Консултация с хранителен терапевт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оценка на възможността от положително повлияване комплексната терапия на дете с проблеми в развитието и изготвяне чрез хранителен режим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Първична консултация (до 90мин)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Анализ на храненето  (до 60мин)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Контрола (до 40мин(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Заключителна консултация (до 40мин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bg-BG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40.00лв.</a:t>
                      </a:r>
                    </a:p>
                    <a:p>
                      <a:endParaRPr lang="bg-BG" sz="1600" dirty="0" smtClean="0"/>
                    </a:p>
                    <a:p>
                      <a:r>
                        <a:rPr lang="bg-BG" sz="1600" dirty="0" smtClean="0"/>
                        <a:t>50.00лв. </a:t>
                      </a:r>
                    </a:p>
                    <a:p>
                      <a:endParaRPr lang="en-US" sz="1600" dirty="0" smtClean="0"/>
                    </a:p>
                    <a:p>
                      <a:endParaRPr lang="bg-BG" sz="1600" dirty="0" smtClean="0"/>
                    </a:p>
                    <a:p>
                      <a:r>
                        <a:rPr lang="en-US" sz="1600" dirty="0" smtClean="0"/>
                        <a:t>25.00</a:t>
                      </a:r>
                      <a:r>
                        <a:rPr lang="bg-BG" sz="1600" dirty="0" smtClean="0"/>
                        <a:t>лв.</a:t>
                      </a:r>
                    </a:p>
                    <a:p>
                      <a:endParaRPr lang="bg-BG" sz="1600" dirty="0" smtClean="0"/>
                    </a:p>
                    <a:p>
                      <a:r>
                        <a:rPr lang="bg-BG" sz="1600" dirty="0" smtClean="0"/>
                        <a:t>79.00лв.</a:t>
                      </a:r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endParaRPr lang="en-US" sz="1600" dirty="0" smtClean="0"/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r>
                        <a:rPr lang="bg-BG" sz="1600" dirty="0" smtClean="0"/>
                        <a:t>65,00лв.</a:t>
                      </a:r>
                    </a:p>
                    <a:p>
                      <a:r>
                        <a:rPr lang="bg-BG" sz="1600" dirty="0" smtClean="0"/>
                        <a:t>25,00лв.</a:t>
                      </a:r>
                    </a:p>
                    <a:p>
                      <a:r>
                        <a:rPr lang="bg-BG" sz="1600" dirty="0" smtClean="0"/>
                        <a:t>25,00лв.</a:t>
                      </a:r>
                    </a:p>
                    <a:p>
                      <a:r>
                        <a:rPr lang="bg-BG" sz="1600" dirty="0" smtClean="0"/>
                        <a:t>40,00лв.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20.00лв.</a:t>
                      </a:r>
                    </a:p>
                    <a:p>
                      <a:endParaRPr lang="bg-BG" sz="1600" dirty="0" smtClean="0"/>
                    </a:p>
                    <a:p>
                      <a:r>
                        <a:rPr lang="bg-BG" sz="1600" dirty="0" smtClean="0"/>
                        <a:t>25.00лв.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20</a:t>
                      </a:r>
                      <a:r>
                        <a:rPr lang="bg-BG" sz="1600" dirty="0" smtClean="0"/>
                        <a:t>,00лв.</a:t>
                      </a:r>
                      <a:r>
                        <a:rPr lang="bg-BG" sz="1600" baseline="0" dirty="0" smtClean="0"/>
                        <a:t> в пакет</a:t>
                      </a:r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r>
                        <a:rPr lang="bg-BG" sz="1600" dirty="0" smtClean="0"/>
                        <a:t>5</a:t>
                      </a:r>
                      <a:r>
                        <a:rPr lang="en-US" sz="1600" dirty="0" smtClean="0"/>
                        <a:t>9</a:t>
                      </a:r>
                      <a:r>
                        <a:rPr lang="bg-BG" sz="1600" dirty="0" smtClean="0"/>
                        <a:t>.00лв.</a:t>
                      </a:r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endParaRPr lang="en-US" sz="1600" dirty="0" smtClean="0"/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endParaRPr lang="bg-BG" sz="1600" dirty="0" smtClean="0"/>
                    </a:p>
                    <a:p>
                      <a:r>
                        <a:rPr lang="bg-BG" sz="1600" dirty="0" smtClean="0"/>
                        <a:t>Пакетна</a:t>
                      </a:r>
                      <a:r>
                        <a:rPr lang="bg-BG" sz="1600" baseline="0" dirty="0" smtClean="0"/>
                        <a:t> цена с отстъпка: 140.00лв.</a:t>
                      </a:r>
                      <a:endParaRPr lang="bg-BG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0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06234" cy="38100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Ценоразпис 201</a:t>
            </a:r>
            <a:r>
              <a:rPr lang="en-US" sz="2000" b="1" dirty="0" smtClean="0"/>
              <a:t>8</a:t>
            </a:r>
            <a:r>
              <a:rPr lang="bg-BG" sz="2000" b="1" dirty="0" smtClean="0"/>
              <a:t>/201</a:t>
            </a:r>
            <a:r>
              <a:rPr lang="en-US" sz="2000" b="1" dirty="0" smtClean="0"/>
              <a:t>9</a:t>
            </a:r>
            <a:r>
              <a:rPr lang="bg-BG" sz="2000" b="1" dirty="0" smtClean="0"/>
              <a:t> година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10200"/>
          </a:xfrm>
        </p:spPr>
        <p:txBody>
          <a:bodyPr numCol="2">
            <a:normAutofit/>
          </a:bodyPr>
          <a:lstStyle/>
          <a:p>
            <a:pPr marL="68580" indent="0">
              <a:buNone/>
            </a:pPr>
            <a:endParaRPr lang="bg-BG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04724"/>
              </p:ext>
            </p:extLst>
          </p:nvPr>
        </p:nvGraphicFramePr>
        <p:xfrm>
          <a:off x="2" y="764015"/>
          <a:ext cx="9143999" cy="652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2616"/>
                <a:gridCol w="2142774"/>
                <a:gridCol w="2038609"/>
              </a:tblGrid>
              <a:tr h="535803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Терапевтични</a:t>
                      </a:r>
                      <a:r>
                        <a:rPr lang="bg-BG" sz="1400" baseline="0" dirty="0" smtClean="0"/>
                        <a:t> услуги – индивидуални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Стандартна</a:t>
                      </a:r>
                      <a:r>
                        <a:rPr lang="bg-BG" sz="1400" baseline="0" dirty="0" smtClean="0"/>
                        <a:t> цена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Месечен</a:t>
                      </a:r>
                      <a:r>
                        <a:rPr lang="bg-BG" sz="1400" baseline="0" dirty="0" smtClean="0"/>
                        <a:t> пакет</a:t>
                      </a:r>
                      <a:endParaRPr lang="en-US" sz="1400" dirty="0"/>
                    </a:p>
                  </a:txBody>
                  <a:tcPr/>
                </a:tc>
              </a:tr>
              <a:tr h="788733">
                <a:tc>
                  <a:txBody>
                    <a:bodyPr/>
                    <a:lstStyle/>
                    <a:p>
                      <a:r>
                        <a:rPr lang="bg-BG" sz="1400" b="1" dirty="0" smtClean="0"/>
                        <a:t>Индивидуална</a:t>
                      </a:r>
                      <a:r>
                        <a:rPr lang="bg-BG" sz="1400" b="1" baseline="0" dirty="0" smtClean="0"/>
                        <a:t> терапия Логопед/Психолог/Специален педагог</a:t>
                      </a:r>
                      <a:endParaRPr lang="bg-BG" sz="1400" b="1" dirty="0" smtClean="0"/>
                    </a:p>
                    <a:p>
                      <a:r>
                        <a:rPr lang="bg-BG" sz="1400" b="0" baseline="0" dirty="0" smtClean="0"/>
                        <a:t>30мин/ 40мин/60мин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18,00лв./23,00лв./33,50лв.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14,50лв./18,50лв./27,00лв</a:t>
                      </a:r>
                      <a:endParaRPr lang="en-US" sz="1200" dirty="0"/>
                    </a:p>
                  </a:txBody>
                  <a:tcPr/>
                </a:tc>
              </a:tr>
              <a:tr h="717925">
                <a:tc>
                  <a:txBody>
                    <a:bodyPr/>
                    <a:lstStyle/>
                    <a:p>
                      <a:r>
                        <a:rPr lang="bg-BG" sz="1400" b="1" baseline="0" dirty="0" smtClean="0"/>
                        <a:t>Работа с логопед в отворена сесия </a:t>
                      </a:r>
                    </a:p>
                    <a:p>
                      <a:r>
                        <a:rPr lang="bg-BG" sz="1200" b="1" baseline="0" dirty="0" smtClean="0"/>
                        <a:t>/</a:t>
                      </a:r>
                      <a:r>
                        <a:rPr lang="en-US" sz="1200" b="1" baseline="0" dirty="0" smtClean="0"/>
                        <a:t>2</a:t>
                      </a:r>
                      <a:r>
                        <a:rPr lang="bg-BG" sz="1200" b="1" baseline="0" dirty="0" smtClean="0"/>
                        <a:t>-8 деца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bg-BG" sz="1200" b="1" baseline="0" dirty="0" smtClean="0"/>
                        <a:t>със сходни терапевтични потребности/</a:t>
                      </a:r>
                    </a:p>
                    <a:p>
                      <a:r>
                        <a:rPr lang="bg-BG" sz="1400" b="0" baseline="0" dirty="0" smtClean="0"/>
                        <a:t>60мин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</a:t>
                      </a:r>
                      <a:r>
                        <a:rPr lang="en-US" sz="1200" dirty="0" smtClean="0"/>
                        <a:t>6</a:t>
                      </a:r>
                      <a:r>
                        <a:rPr lang="bg-BG" sz="1200" dirty="0" smtClean="0"/>
                        <a:t>,</a:t>
                      </a:r>
                      <a:r>
                        <a:rPr lang="en-US" sz="1200" dirty="0" smtClean="0"/>
                        <a:t>0</a:t>
                      </a:r>
                      <a:r>
                        <a:rPr lang="bg-BG" sz="1200" dirty="0" smtClean="0"/>
                        <a:t>0лв.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13,00лв.</a:t>
                      </a:r>
                      <a:endParaRPr lang="en-US" sz="1200" dirty="0"/>
                    </a:p>
                  </a:txBody>
                  <a:tcPr/>
                </a:tc>
              </a:tr>
              <a:tr h="764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Работа с психолог в отворена сесия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/2-8 деца със сходни терапевтични потребности/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60мин/90мин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16,00лв./20,00лв.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13,00лв./16,00лв.</a:t>
                      </a:r>
                      <a:endParaRPr lang="en-US" sz="1200" dirty="0"/>
                    </a:p>
                  </a:txBody>
                  <a:tcPr/>
                </a:tc>
              </a:tr>
              <a:tr h="3667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Работа в сензорна стая и сензо-моторна интеграция (СМИ)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мин/60мин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Кинезитерапия и </a:t>
                      </a:r>
                      <a:r>
                        <a:rPr kumimoji="0" lang="bg-BG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акупунктура</a:t>
                      </a: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Музикотерапия индивидуално  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0мин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/60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мин.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Работа с алтернативна система за комуникация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P.E.C.S.</a:t>
                      </a: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30мин – 1 терапевт/2-ма терапевта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Хипнотерапия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до 60мин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Социализация в Монтесори група с асистент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30мин/40мин/60мин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25,00лв./35,00лв.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200" dirty="0" smtClean="0"/>
                    </a:p>
                    <a:p>
                      <a:endParaRPr lang="en-US" sz="1200" smtClean="0"/>
                    </a:p>
                    <a:p>
                      <a:endParaRPr lang="bg-BG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25,00лв.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40,00лв./50,00 лв.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25,00лв./35,00лв.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35,00лв.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g-BG" sz="1200" dirty="0" smtClean="0">
                          <a:solidFill>
                            <a:schemeClr val="tx1"/>
                          </a:solidFill>
                        </a:rPr>
                        <a:t>25,00</a:t>
                      </a:r>
                      <a:r>
                        <a:rPr lang="bg-BG" sz="1200" baseline="0" dirty="0" smtClean="0">
                          <a:solidFill>
                            <a:schemeClr val="tx1"/>
                          </a:solidFill>
                        </a:rPr>
                        <a:t> лв./35,00 лв./45,00лв.</a:t>
                      </a:r>
                      <a:endParaRPr lang="bg-BG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20,00лв./30,00лв.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20,00лв.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35.00лв./45,00 лв.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20,00лв./30,00лв.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30,00лв.</a:t>
                      </a:r>
                    </a:p>
                    <a:p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g-BG" sz="1200" dirty="0" smtClean="0">
                          <a:solidFill>
                            <a:schemeClr val="tx1"/>
                          </a:solidFill>
                        </a:rPr>
                        <a:t>20,00лв./30,00лв,/40,00</a:t>
                      </a:r>
                      <a:r>
                        <a:rPr lang="bg-BG" sz="1200" baseline="0" dirty="0" smtClean="0">
                          <a:solidFill>
                            <a:schemeClr val="tx1"/>
                          </a:solidFill>
                        </a:rPr>
                        <a:t>лв</a:t>
                      </a:r>
                      <a:endParaRPr lang="bg-BG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153834" cy="38100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Ценоразпис 2018/2019 година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10200"/>
          </a:xfrm>
        </p:spPr>
        <p:txBody>
          <a:bodyPr numCol="2">
            <a:normAutofit/>
          </a:bodyPr>
          <a:lstStyle/>
          <a:p>
            <a:pPr marL="68580" indent="0">
              <a:buNone/>
            </a:pPr>
            <a:endParaRPr lang="bg-BG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13341"/>
              </p:ext>
            </p:extLst>
          </p:nvPr>
        </p:nvGraphicFramePr>
        <p:xfrm>
          <a:off x="381000" y="757065"/>
          <a:ext cx="84582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144"/>
                <a:gridCol w="2066203"/>
                <a:gridCol w="1760853"/>
              </a:tblGrid>
              <a:tr h="298973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Терапевтични</a:t>
                      </a:r>
                      <a:r>
                        <a:rPr lang="bg-BG" sz="1400" baseline="0" dirty="0" smtClean="0"/>
                        <a:t> услуги - групови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Стандартна</a:t>
                      </a:r>
                      <a:r>
                        <a:rPr lang="bg-BG" sz="1400" baseline="0" dirty="0" smtClean="0"/>
                        <a:t> цена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Месечен</a:t>
                      </a:r>
                      <a:r>
                        <a:rPr lang="bg-BG" sz="1400" baseline="0" dirty="0" smtClean="0"/>
                        <a:t> пакет</a:t>
                      </a:r>
                      <a:endParaRPr lang="en-US" sz="1400" dirty="0"/>
                    </a:p>
                  </a:txBody>
                  <a:tcPr/>
                </a:tc>
              </a:tr>
              <a:tr h="9268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Допълваща групова терапия по Монтесори метод (3 до 6 деца в група, с придружител)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60мин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18,00лв.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15,00лв.</a:t>
                      </a:r>
                    </a:p>
                  </a:txBody>
                  <a:tcPr/>
                </a:tc>
              </a:tr>
              <a:tr h="46465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Сензо-моторна интеграция в група* (3-6 деца)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*С придружител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Групова музикотерапия* (2-6 деца)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*С придружител</a:t>
                      </a:r>
                      <a:endParaRPr kumimoji="0" lang="bg-BG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Арт-терапия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Групова, 60мин (2-8 деца)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Индивидуална, 60мин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Група „Детски умения“ за деца със специални образователни потребности (3 до 6 деца)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90мин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(включва: 30мин сензорно-моторна интеграция, 30мин Монтесори дейности, 30мин арт-дейности)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15,00лв.</a:t>
                      </a: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16,00лв.</a:t>
                      </a: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18,00лв.</a:t>
                      </a:r>
                    </a:p>
                    <a:p>
                      <a:r>
                        <a:rPr lang="bg-BG" sz="1200" dirty="0" smtClean="0"/>
                        <a:t>35,00лв.</a:t>
                      </a: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25,00лв.</a:t>
                      </a: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12,00лв.</a:t>
                      </a: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13,00лв.</a:t>
                      </a: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15,00лв.</a:t>
                      </a:r>
                    </a:p>
                    <a:p>
                      <a:r>
                        <a:rPr lang="bg-BG" sz="1200" dirty="0" smtClean="0"/>
                        <a:t>25,</a:t>
                      </a:r>
                      <a:r>
                        <a:rPr lang="en-US" sz="1200" dirty="0" smtClean="0"/>
                        <a:t>0</a:t>
                      </a:r>
                      <a:r>
                        <a:rPr lang="bg-BG" sz="1200" dirty="0" smtClean="0"/>
                        <a:t>0лв.</a:t>
                      </a: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20,00лв.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3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11034" cy="457200"/>
          </a:xfrm>
        </p:spPr>
        <p:txBody>
          <a:bodyPr>
            <a:normAutofit/>
          </a:bodyPr>
          <a:lstStyle/>
          <a:p>
            <a:r>
              <a:rPr lang="bg-BG" sz="2000" b="1" dirty="0" smtClean="0"/>
              <a:t>Ценоразпис 201</a:t>
            </a:r>
            <a:r>
              <a:rPr lang="bg-BG" sz="2000" b="1" dirty="0"/>
              <a:t>8</a:t>
            </a:r>
            <a:r>
              <a:rPr lang="en-US" sz="2000" b="1" dirty="0" smtClean="0"/>
              <a:t>/201</a:t>
            </a:r>
            <a:r>
              <a:rPr lang="bg-BG" sz="2000" b="1" dirty="0" smtClean="0"/>
              <a:t>9 година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10200"/>
          </a:xfrm>
        </p:spPr>
        <p:txBody>
          <a:bodyPr numCol="2">
            <a:normAutofit/>
          </a:bodyPr>
          <a:lstStyle/>
          <a:p>
            <a:pPr marL="68580" indent="0">
              <a:buNone/>
            </a:pPr>
            <a:endParaRPr lang="bg-BG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13442"/>
              </p:ext>
            </p:extLst>
          </p:nvPr>
        </p:nvGraphicFramePr>
        <p:xfrm>
          <a:off x="228601" y="609600"/>
          <a:ext cx="8839198" cy="610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048"/>
                <a:gridCol w="2150075"/>
                <a:gridCol w="2150075"/>
              </a:tblGrid>
              <a:tr h="362771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Домашни</a:t>
                      </a:r>
                      <a:r>
                        <a:rPr lang="bg-BG" sz="1400" baseline="0" dirty="0" smtClean="0"/>
                        <a:t> посещения от специалисти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Стандартна</a:t>
                      </a:r>
                      <a:r>
                        <a:rPr lang="bg-BG" sz="1400" baseline="0" dirty="0" smtClean="0"/>
                        <a:t> цена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Месечен</a:t>
                      </a:r>
                      <a:r>
                        <a:rPr lang="bg-BG" sz="1400" baseline="0" dirty="0" smtClean="0"/>
                        <a:t> пакет</a:t>
                      </a:r>
                      <a:endParaRPr lang="en-US" sz="1400" dirty="0"/>
                    </a:p>
                  </a:txBody>
                  <a:tcPr/>
                </a:tc>
              </a:tr>
              <a:tr h="741276">
                <a:tc>
                  <a:txBody>
                    <a:bodyPr/>
                    <a:lstStyle/>
                    <a:p>
                      <a:r>
                        <a:rPr lang="bg-BG" sz="1400" b="1" dirty="0" smtClean="0"/>
                        <a:t>Домашно</a:t>
                      </a:r>
                      <a:r>
                        <a:rPr lang="bg-BG" sz="1400" b="1" baseline="0" dirty="0" smtClean="0"/>
                        <a:t> посещение от логопед/специален педагог</a:t>
                      </a:r>
                    </a:p>
                    <a:p>
                      <a:r>
                        <a:rPr lang="bg-BG" sz="1400" b="0" baseline="0" dirty="0" smtClean="0"/>
                        <a:t>Диагностика/Терапия  40мин/60мин</a:t>
                      </a:r>
                      <a:endParaRPr lang="bg-BG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55лв./70.00лв.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45,00лв./60,00лв.</a:t>
                      </a:r>
                      <a:endParaRPr lang="en-US" sz="1200" dirty="0"/>
                    </a:p>
                  </a:txBody>
                  <a:tcPr/>
                </a:tc>
              </a:tr>
              <a:tr h="525070">
                <a:tc>
                  <a:txBody>
                    <a:bodyPr/>
                    <a:lstStyle/>
                    <a:p>
                      <a:r>
                        <a:rPr lang="bg-BG" sz="1400" b="1" baseline="0" dirty="0" smtClean="0"/>
                        <a:t>Домашно посещение от психолог </a:t>
                      </a:r>
                    </a:p>
                    <a:p>
                      <a:r>
                        <a:rPr lang="bg-BG" sz="1400" b="0" baseline="0" dirty="0" smtClean="0"/>
                        <a:t>Диагностика/Терапия 60мин</a:t>
                      </a:r>
                      <a:endParaRPr lang="bg-BG" sz="1200" b="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70.00лв.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60.00лв.</a:t>
                      </a:r>
                      <a:endParaRPr lang="en-US" sz="1200" dirty="0"/>
                    </a:p>
                  </a:txBody>
                  <a:tcPr/>
                </a:tc>
              </a:tr>
              <a:tr h="741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Домашно посещение от Монтесори учител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Насоки за организация на развиваща домашна среда 60мин</a:t>
                      </a: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50.00лв.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40.00лв.</a:t>
                      </a:r>
                    </a:p>
                  </a:txBody>
                  <a:tcPr/>
                </a:tc>
              </a:tr>
              <a:tr h="1347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Домашно посещение от специалист по ранно детско развитие, 90мин. Включва: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-комплексна оценка на психологичното развитие на кърмачета от 0м до 1г  и деца от 1 до 3г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-насоки за стимулиране развитието на детето и игри с него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-насоки за организация на средата и подбор на развиваши играчки и материали за занимание по Монтесори метод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85,00лв.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70.00лв.</a:t>
                      </a:r>
                    </a:p>
                    <a:p>
                      <a:r>
                        <a:rPr lang="bg-BG" sz="1200" dirty="0" smtClean="0"/>
                        <a:t>55,00лв.</a:t>
                      </a:r>
                      <a:r>
                        <a:rPr lang="bg-BG" sz="1200" baseline="0" dirty="0" smtClean="0"/>
                        <a:t> при вторично посещение (60мин!)</a:t>
                      </a:r>
                      <a:endParaRPr lang="bg-BG" sz="1200" dirty="0" smtClean="0"/>
                    </a:p>
                  </a:txBody>
                  <a:tcPr/>
                </a:tc>
              </a:tr>
              <a:tr h="5250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Домашно посещение от рехабилитатор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Диагностика/Терапия 45мин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35.00лв.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30,00лв.</a:t>
                      </a:r>
                      <a:endParaRPr lang="en-US" sz="1200" dirty="0"/>
                    </a:p>
                  </a:txBody>
                  <a:tcPr/>
                </a:tc>
              </a:tr>
              <a:tr h="1853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Екипно домашно посещение при деца с аутизъм и сходни нарушения (логопед/специален педагог, психолог)90мин  Включва: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насоки за организация на средата по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TEACCH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насоки за работа и взаимодействие с детето в естествена среда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-поведенчески анализ и изготвяне на програма за модификация на неприемливо поведение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150.00лв.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100,00лв.</a:t>
                      </a:r>
                    </a:p>
                    <a:p>
                      <a:r>
                        <a:rPr lang="bg-BG" sz="1200" dirty="0" smtClean="0"/>
                        <a:t>75.00лв. </a:t>
                      </a:r>
                      <a:r>
                        <a:rPr lang="bg-BG" sz="1200" baseline="0" dirty="0" smtClean="0"/>
                        <a:t>при вторично посещение (60мин!)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8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06234" cy="38100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Ценоразпис 2018/2019 година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10200"/>
          </a:xfrm>
        </p:spPr>
        <p:txBody>
          <a:bodyPr numCol="2">
            <a:normAutofit/>
          </a:bodyPr>
          <a:lstStyle/>
          <a:p>
            <a:pPr marL="68580" indent="0">
              <a:buNone/>
            </a:pPr>
            <a:endParaRPr lang="bg-BG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92323"/>
              </p:ext>
            </p:extLst>
          </p:nvPr>
        </p:nvGraphicFramePr>
        <p:xfrm>
          <a:off x="457200" y="685800"/>
          <a:ext cx="8229600" cy="5751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2057400"/>
                <a:gridCol w="1828800"/>
              </a:tblGrid>
              <a:tr h="481949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Други специализирани</a:t>
                      </a:r>
                      <a:r>
                        <a:rPr lang="bg-BG" sz="1400" baseline="0" dirty="0" smtClean="0"/>
                        <a:t> услуги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Стандартна</a:t>
                      </a:r>
                      <a:r>
                        <a:rPr lang="bg-BG" sz="1400" baseline="0" dirty="0" smtClean="0"/>
                        <a:t> цена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Месечен</a:t>
                      </a:r>
                      <a:r>
                        <a:rPr lang="bg-BG" sz="1400" baseline="0" dirty="0" smtClean="0"/>
                        <a:t> пакет</a:t>
                      </a:r>
                      <a:endParaRPr lang="en-US" sz="1400" dirty="0"/>
                    </a:p>
                  </a:txBody>
                  <a:tcPr/>
                </a:tc>
              </a:tr>
              <a:tr h="1156677">
                <a:tc>
                  <a:txBody>
                    <a:bodyPr/>
                    <a:lstStyle/>
                    <a:p>
                      <a:r>
                        <a:rPr lang="bg-BG" sz="1400" b="1" dirty="0" smtClean="0"/>
                        <a:t>Работа</a:t>
                      </a:r>
                      <a:r>
                        <a:rPr lang="bg-BG" sz="1400" b="1" baseline="0" dirty="0" smtClean="0"/>
                        <a:t> с родители – консултиране и обучение за ко-терапия („Сесия с Мама“)</a:t>
                      </a:r>
                      <a:endParaRPr lang="bg-BG" sz="1400" b="1" dirty="0" smtClean="0"/>
                    </a:p>
                    <a:p>
                      <a:r>
                        <a:rPr lang="bg-BG" sz="1400" b="0" baseline="0" dirty="0" smtClean="0"/>
                        <a:t>40мин/60мин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22,00лв./33,50лв.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18,50лв./27,00лв.</a:t>
                      </a:r>
                      <a:endParaRPr lang="en-US" sz="1200" dirty="0"/>
                    </a:p>
                  </a:txBody>
                  <a:tcPr/>
                </a:tc>
              </a:tr>
              <a:tr h="10602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Екипна терапевтична сесия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мин/60мин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Включва екипно наблюдение и оценка нивото на развитие на детето от логопед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bg-BG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специален педагог и психолог, както и изготвяне на индивидуална програма за работа.</a:t>
                      </a:r>
                    </a:p>
                    <a:p>
                      <a:endParaRPr kumimoji="0" lang="bg-BG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dirty="0" smtClean="0"/>
                        <a:t>4</a:t>
                      </a:r>
                      <a:r>
                        <a:rPr lang="en-US" sz="1200" dirty="0" smtClean="0"/>
                        <a:t>6</a:t>
                      </a:r>
                      <a:r>
                        <a:rPr lang="bg-BG" sz="1200" dirty="0" smtClean="0"/>
                        <a:t>,00лв./6</a:t>
                      </a:r>
                      <a:r>
                        <a:rPr lang="en-US" sz="1200" dirty="0" smtClean="0"/>
                        <a:t>7</a:t>
                      </a:r>
                      <a:r>
                        <a:rPr lang="bg-BG" sz="1200" dirty="0" smtClean="0"/>
                        <a:t>,00лв.</a:t>
                      </a:r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37,00лв./54,</a:t>
                      </a:r>
                      <a:r>
                        <a:rPr lang="en-US" sz="1200" dirty="0" smtClean="0"/>
                        <a:t>0</a:t>
                      </a:r>
                      <a:r>
                        <a:rPr lang="bg-BG" sz="1200" dirty="0" smtClean="0"/>
                        <a:t>0лв.</a:t>
                      </a:r>
                    </a:p>
                    <a:p>
                      <a:endParaRPr lang="bg-BG" sz="1200" dirty="0" smtClean="0"/>
                    </a:p>
                  </a:txBody>
                  <a:tcPr/>
                </a:tc>
              </a:tr>
              <a:tr h="1156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Монтесори клас „Помогни ми да се справя сам“ (3 до 8 деца в група)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120мин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Предучилищна подготовка в организирана Монтесори среда за деца от 3,6 до 6г.</a:t>
                      </a: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25,00лв.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smtClean="0"/>
                        <a:t>20,00лв.</a:t>
                      </a:r>
                    </a:p>
                  </a:txBody>
                  <a:tcPr/>
                </a:tc>
              </a:tr>
              <a:tr h="1783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Клас „Монтесори с Мама“* (3 до 8 деца в група)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60мин/90мин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*Занимания в организирана Монтесори среда със специалист по ранно детско развитие за деца в кърмаческа и ранна детска възраст /6мес-36мес/.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заниманията присъства и родител.</a:t>
                      </a:r>
                      <a:endParaRPr kumimoji="0" 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12,50лв./15,00лв.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10,00лв./12,00лв.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6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458634" cy="381000"/>
          </a:xfrm>
        </p:spPr>
        <p:txBody>
          <a:bodyPr>
            <a:normAutofit fontScale="90000"/>
          </a:bodyPr>
          <a:lstStyle/>
          <a:p>
            <a:r>
              <a:rPr lang="bg-BG" sz="2000" b="1" dirty="0" smtClean="0"/>
              <a:t>Ценоразпис 2018/2019 година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410200"/>
          </a:xfrm>
        </p:spPr>
        <p:txBody>
          <a:bodyPr numCol="2">
            <a:normAutofit/>
          </a:bodyPr>
          <a:lstStyle/>
          <a:p>
            <a:pPr marL="68580" indent="0">
              <a:buNone/>
            </a:pPr>
            <a:endParaRPr lang="bg-BG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514356"/>
              </p:ext>
            </p:extLst>
          </p:nvPr>
        </p:nvGraphicFramePr>
        <p:xfrm>
          <a:off x="533400" y="761999"/>
          <a:ext cx="8077200" cy="5603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2057400"/>
                <a:gridCol w="1828800"/>
              </a:tblGrid>
              <a:tr h="1222148"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Посещение</a:t>
                      </a:r>
                      <a:r>
                        <a:rPr lang="bg-BG" sz="1400" baseline="0" dirty="0" smtClean="0"/>
                        <a:t> на </a:t>
                      </a:r>
                    </a:p>
                    <a:p>
                      <a:r>
                        <a:rPr lang="bg-BG" sz="1400" baseline="0" dirty="0" smtClean="0"/>
                        <a:t>Център за Ранно Детско Развитие</a:t>
                      </a:r>
                    </a:p>
                    <a:p>
                      <a:r>
                        <a:rPr lang="bg-BG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g-BG" sz="1600" baseline="0" dirty="0" smtClean="0">
                          <a:solidFill>
                            <a:schemeClr val="tx1"/>
                          </a:solidFill>
                        </a:rPr>
                        <a:t>„</a:t>
                      </a:r>
                      <a:r>
                        <a:rPr lang="bg-BG" sz="1800" baseline="0" dirty="0" smtClean="0">
                          <a:solidFill>
                            <a:schemeClr val="tx1"/>
                          </a:solidFill>
                        </a:rPr>
                        <a:t>Децата обичат Монтесори</a:t>
                      </a:r>
                      <a:r>
                        <a:rPr lang="bg-BG" sz="1600" baseline="0" dirty="0" smtClean="0">
                          <a:solidFill>
                            <a:schemeClr val="tx1"/>
                          </a:solidFill>
                        </a:rPr>
                        <a:t>“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Месечна</a:t>
                      </a:r>
                      <a:r>
                        <a:rPr lang="bg-BG" sz="1400" baseline="0" dirty="0" smtClean="0"/>
                        <a:t> такса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/>
                        <a:t>Гостуване</a:t>
                      </a:r>
                      <a:endParaRPr lang="en-US" sz="1400" dirty="0"/>
                    </a:p>
                  </a:txBody>
                  <a:tcPr/>
                </a:tc>
              </a:tr>
              <a:tr h="1833222">
                <a:tc>
                  <a:txBody>
                    <a:bodyPr/>
                    <a:lstStyle/>
                    <a:p>
                      <a:endParaRPr lang="bg-BG" sz="1400" b="1" dirty="0" smtClean="0"/>
                    </a:p>
                    <a:p>
                      <a:r>
                        <a:rPr lang="bg-BG" sz="1400" b="1" dirty="0" smtClean="0"/>
                        <a:t>Деца</a:t>
                      </a:r>
                      <a:r>
                        <a:rPr lang="bg-BG" sz="1400" b="1" baseline="0" dirty="0" smtClean="0"/>
                        <a:t> от 1,5 до 6 години</a:t>
                      </a:r>
                    </a:p>
                    <a:p>
                      <a:endParaRPr lang="bg-BG" sz="1400" b="1" baseline="0" dirty="0" smtClean="0"/>
                    </a:p>
                    <a:p>
                      <a:r>
                        <a:rPr lang="bg-BG" sz="1400" b="0" baseline="0" dirty="0" smtClean="0"/>
                        <a:t>/понеделник – петък, 07:30-13:00/18:00ч</a:t>
                      </a:r>
                      <a:endParaRPr lang="bg-BG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300.00лв.</a:t>
                      </a:r>
                      <a:r>
                        <a:rPr lang="bg-BG" sz="1200" baseline="0" dirty="0" smtClean="0"/>
                        <a:t> полудневно</a:t>
                      </a:r>
                    </a:p>
                    <a:p>
                      <a:r>
                        <a:rPr lang="bg-BG" sz="1200" baseline="0" dirty="0" smtClean="0"/>
                        <a:t>380.00лв. целодневно</a:t>
                      </a:r>
                    </a:p>
                    <a:p>
                      <a:endParaRPr lang="bg-BG" sz="1200" baseline="0" dirty="0" smtClean="0"/>
                    </a:p>
                    <a:p>
                      <a:endParaRPr lang="bg-BG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28.00лв.</a:t>
                      </a:r>
                      <a:r>
                        <a:rPr lang="bg-BG" sz="1200" baseline="0" dirty="0" smtClean="0"/>
                        <a:t> половин ден</a:t>
                      </a:r>
                    </a:p>
                    <a:p>
                      <a:r>
                        <a:rPr lang="bg-BG" sz="1200" baseline="0" dirty="0" smtClean="0"/>
                        <a:t>37.00лв. цял ден</a:t>
                      </a:r>
                    </a:p>
                    <a:p>
                      <a:endParaRPr lang="bg-BG" sz="1200" baseline="0" dirty="0" smtClean="0"/>
                    </a:p>
                    <a:p>
                      <a:r>
                        <a:rPr lang="bg-BG" sz="1200" baseline="0" smtClean="0"/>
                        <a:t>7.50лв/час </a:t>
                      </a:r>
                      <a:r>
                        <a:rPr lang="bg-BG" sz="1200" baseline="0" dirty="0" smtClean="0"/>
                        <a:t>(до 3 часа дневно)</a:t>
                      </a:r>
                    </a:p>
                    <a:p>
                      <a:endParaRPr lang="bg-BG" sz="1200" baseline="0" dirty="0" smtClean="0"/>
                    </a:p>
                    <a:p>
                      <a:endParaRPr lang="bg-BG" sz="900" dirty="0" smtClean="0"/>
                    </a:p>
                  </a:txBody>
                  <a:tcPr/>
                </a:tc>
              </a:tr>
              <a:tr h="1269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Изхранване при целодневните посещения</a:t>
                      </a: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4.00лв/ден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4.00лв/ден</a:t>
                      </a:r>
                      <a:endParaRPr kumimoji="0" lang="bg-BG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200" dirty="0" smtClean="0"/>
                    </a:p>
                  </a:txBody>
                  <a:tcPr/>
                </a:tc>
              </a:tr>
              <a:tr h="12380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Свободноизбираеми допълнителни дейности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bg-BG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Детски умения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bg-BG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Чужди езици (Английски)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36лв./12</a:t>
                      </a:r>
                      <a:r>
                        <a:rPr lang="bg-BG" sz="1200" baseline="0" dirty="0" smtClean="0"/>
                        <a:t> </a:t>
                      </a:r>
                      <a:r>
                        <a:rPr lang="bg-BG" sz="1200" dirty="0" smtClean="0"/>
                        <a:t>урока </a:t>
                      </a:r>
                    </a:p>
                    <a:p>
                      <a:r>
                        <a:rPr lang="bg-BG" sz="1200" dirty="0" smtClean="0"/>
                        <a:t>26лв./4</a:t>
                      </a:r>
                      <a:r>
                        <a:rPr lang="bg-BG" sz="1200" baseline="0" dirty="0" smtClean="0"/>
                        <a:t> урока</a:t>
                      </a:r>
                      <a:endParaRPr lang="bg-BG" sz="1200" dirty="0" smtClean="0"/>
                    </a:p>
                    <a:p>
                      <a:r>
                        <a:rPr lang="bg-BG" sz="1200" dirty="0" smtClean="0"/>
                        <a:t>                                                                          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endParaRPr lang="bg-BG" sz="1200" dirty="0" smtClean="0"/>
                    </a:p>
                    <a:p>
                      <a:r>
                        <a:rPr lang="bg-BG" sz="1200" dirty="0" smtClean="0"/>
                        <a:t>5.00лв./урок</a:t>
                      </a:r>
                    </a:p>
                    <a:p>
                      <a:r>
                        <a:rPr lang="bg-BG" sz="1200" dirty="0" smtClean="0"/>
                        <a:t>10.00лв./урок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2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838</TotalTime>
  <Words>1041</Words>
  <Application>Microsoft Office PowerPoint</Application>
  <PresentationFormat>On-screen Show (4:3)</PresentationFormat>
  <Paragraphs>359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Austin</vt:lpstr>
      <vt:lpstr>Ценоразпис 2018/2019 година</vt:lpstr>
      <vt:lpstr>Ценоразпис 2018/2019 година</vt:lpstr>
      <vt:lpstr>Ценоразпис 2018/2019 година</vt:lpstr>
      <vt:lpstr>Ценоразпис 2018/2019 година</vt:lpstr>
      <vt:lpstr>Ценоразпис 2018/2019 година</vt:lpstr>
      <vt:lpstr>Ценоразпис 2018/2019 година</vt:lpstr>
      <vt:lpstr>Ценоразпис 2018/2019 година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Ценоразпис 2015 година</dc:title>
  <dc:creator>LENOVO</dc:creator>
  <cp:lastModifiedBy>LENOVO</cp:lastModifiedBy>
  <cp:revision>85</cp:revision>
  <cp:lastPrinted>2017-09-27T08:35:26Z</cp:lastPrinted>
  <dcterms:created xsi:type="dcterms:W3CDTF">2006-08-16T00:00:00Z</dcterms:created>
  <dcterms:modified xsi:type="dcterms:W3CDTF">2018-08-01T14:53:35Z</dcterms:modified>
</cp:coreProperties>
</file>